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72" r:id="rId7"/>
    <p:sldId id="261" r:id="rId8"/>
    <p:sldId id="273" r:id="rId9"/>
    <p:sldId id="274" r:id="rId10"/>
    <p:sldId id="275" r:id="rId11"/>
    <p:sldId id="264" r:id="rId12"/>
    <p:sldId id="265" r:id="rId13"/>
    <p:sldId id="267" r:id="rId14"/>
    <p:sldId id="266" r:id="rId15"/>
    <p:sldId id="27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641" autoAdjust="0"/>
  </p:normalViewPr>
  <p:slideViewPr>
    <p:cSldViewPr snapToGrid="0">
      <p:cViewPr varScale="1">
        <p:scale>
          <a:sx n="125" d="100"/>
          <a:sy n="125" d="100"/>
        </p:scale>
        <p:origin x="12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03/07/2018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494" y="131446"/>
            <a:ext cx="4848225" cy="2552700"/>
          </a:xfrm>
        </p:spPr>
        <p:txBody>
          <a:bodyPr>
            <a:normAutofit/>
          </a:bodyPr>
          <a:lstStyle/>
          <a:p>
            <a:r>
              <a:rPr lang="el-GR" sz="4800" dirty="0" smtClean="0">
                <a:effectLst>
                  <a:outerShdw blurRad="38100" dist="38100" dir="2700000" algn="tl">
                    <a:srgbClr val="000000">
                      <a:alpha val="43137"/>
                    </a:srgbClr>
                  </a:outerShdw>
                </a:effectLst>
                <a:latin typeface="Minion Pro SmBd" panose="02040603060306020203" pitchFamily="18" charset="0"/>
              </a:rPr>
              <a:t>ΠΑΙΖΩ ΜΕ ΑΣΦΑΛΕΙΑ</a:t>
            </a:r>
            <a:endParaRPr lang="en-GB" sz="4800" dirty="0">
              <a:effectLst>
                <a:outerShdw blurRad="38100" dist="38100" dir="2700000" algn="tl">
                  <a:srgbClr val="000000">
                    <a:alpha val="43137"/>
                  </a:srgbClr>
                </a:outerShdw>
              </a:effectLst>
              <a:latin typeface="Minion Pro SmBd" panose="020406030603060202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5" y="1407796"/>
            <a:ext cx="9153245" cy="6172200"/>
          </a:xfrm>
          <a:prstGeom prst="rect">
            <a:avLst/>
          </a:prstGeom>
        </p:spPr>
      </p:pic>
    </p:spTree>
    <p:extLst>
      <p:ext uri="{BB962C8B-B14F-4D97-AF65-F5344CB8AC3E}">
        <p14:creationId xmlns:p14="http://schemas.microsoft.com/office/powerpoint/2010/main" val="59377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845820"/>
            <a:ext cx="6633210" cy="987744"/>
          </a:xfrm>
        </p:spPr>
        <p:txBody>
          <a:bodyPr>
            <a:normAutofit/>
          </a:bodyPr>
          <a:lstStyle/>
          <a:p>
            <a:r>
              <a:rPr lang="el-GR" sz="5400" b="1" u="sng" dirty="0" smtClean="0">
                <a:effectLst>
                  <a:outerShdw blurRad="38100" dist="38100" dir="2700000" algn="tl">
                    <a:srgbClr val="000000">
                      <a:alpha val="43137"/>
                    </a:srgbClr>
                  </a:outerShdw>
                </a:effectLst>
              </a:rPr>
              <a:t>Να θυμάσαι…</a:t>
            </a:r>
            <a:endParaRPr lang="en-US" sz="5400" b="1" u="sng"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sp>
        <p:nvSpPr>
          <p:cNvPr id="5" name="Rounded Rectangle 4"/>
          <p:cNvSpPr/>
          <p:nvPr/>
        </p:nvSpPr>
        <p:spPr>
          <a:xfrm>
            <a:off x="628650" y="1920874"/>
            <a:ext cx="7886700" cy="361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32560" y="2430780"/>
            <a:ext cx="6035040" cy="2554545"/>
          </a:xfrm>
          <a:prstGeom prst="rect">
            <a:avLst/>
          </a:prstGeom>
          <a:noFill/>
        </p:spPr>
        <p:txBody>
          <a:bodyPr wrap="square" rtlCol="0">
            <a:spAutoFit/>
          </a:bodyPr>
          <a:lstStyle/>
          <a:p>
            <a:r>
              <a:rPr lang="el-GR" sz="4000" b="1" dirty="0" smtClean="0">
                <a:solidFill>
                  <a:schemeClr val="bg1"/>
                </a:solidFill>
                <a:effectLst>
                  <a:outerShdw blurRad="38100" dist="38100" dir="2700000" algn="tl">
                    <a:srgbClr val="000000">
                      <a:alpha val="43137"/>
                    </a:srgbClr>
                  </a:outerShdw>
                </a:effectLst>
              </a:rPr>
              <a:t>…εσύ είσαι υπεύθυνος για τη συμπεριφορά σου και μόνο εσύ μπορείς να την ελέγξεις! </a:t>
            </a:r>
            <a:endParaRPr lang="en-US" sz="4000" b="1"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025"/>
            <a:ext cx="2065375" cy="21040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25" y="2369500"/>
            <a:ext cx="1152525" cy="3257550"/>
          </a:xfrm>
          <a:prstGeom prst="rect">
            <a:avLst/>
          </a:prstGeom>
        </p:spPr>
      </p:pic>
    </p:spTree>
    <p:extLst>
      <p:ext uri="{BB962C8B-B14F-4D97-AF65-F5344CB8AC3E}">
        <p14:creationId xmlns:p14="http://schemas.microsoft.com/office/powerpoint/2010/main" val="235185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4400" b="1" dirty="0" smtClean="0">
                <a:effectLst>
                  <a:outerShdw blurRad="38100" dist="38100" dir="2700000" algn="tl">
                    <a:srgbClr val="000000">
                      <a:alpha val="43137"/>
                    </a:srgbClr>
                  </a:outerShdw>
                </a:effectLst>
              </a:rPr>
              <a:t>Έκθεση σε ακατάλληλο/βίαιο περιεχόμενο</a:t>
            </a:r>
            <a:endParaRPr lang="en-US" sz="44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815" y="2742879"/>
            <a:ext cx="2653387" cy="3413760"/>
          </a:xfrm>
          <a:prstGeom prst="rect">
            <a:avLst/>
          </a:prstGeom>
        </p:spPr>
      </p:pic>
      <p:sp>
        <p:nvSpPr>
          <p:cNvPr id="13" name="Rounded Rectangular Callout 12"/>
          <p:cNvSpPr/>
          <p:nvPr/>
        </p:nvSpPr>
        <p:spPr>
          <a:xfrm>
            <a:off x="120015" y="1964532"/>
            <a:ext cx="6019800" cy="3142296"/>
          </a:xfrm>
          <a:prstGeom prst="wedgeRoundRectCallout">
            <a:avLst>
              <a:gd name="adj1" fmla="val 41897"/>
              <a:gd name="adj2" fmla="val 6735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7660" y="1967507"/>
            <a:ext cx="5474970" cy="3139321"/>
          </a:xfrm>
          <a:prstGeom prst="rect">
            <a:avLst/>
          </a:prstGeom>
          <a:noFill/>
        </p:spPr>
        <p:txBody>
          <a:bodyPr wrap="square" rtlCol="0">
            <a:spAutoFit/>
          </a:bodyPr>
          <a:lstStyle/>
          <a:p>
            <a:pPr algn="ctr"/>
            <a:r>
              <a:rPr lang="el-GR" sz="2200" dirty="0">
                <a:solidFill>
                  <a:schemeClr val="bg1"/>
                </a:solidFill>
              </a:rPr>
              <a:t>Θα πρέπει να είμαστε προσεκτικοί στην επιλογή του παιχνιδιού που επιλέγουμε να παίξουμε. Όλα τα παιχνίδια δεν είναι κατάλληλα για την ηλικία μας καθώς μπορεί να περιέχουν ακατάλληλο ή βίαιο περιεχόμενο. Ακόμα και τα γραφικά που χρησιμοποιούνται πολλές φορές είναι τόσο ρεαλιστικά που μπορεί να μας επηρεάσουν ή να μας φοβίσουν. </a:t>
            </a:r>
            <a:endParaRPr lang="en-US" sz="2200" dirty="0">
              <a:solidFill>
                <a:schemeClr val="bg1"/>
              </a:solidFill>
            </a:endParaRPr>
          </a:p>
        </p:txBody>
      </p:sp>
    </p:spTree>
    <p:extLst>
      <p:ext uri="{BB962C8B-B14F-4D97-AF65-F5344CB8AC3E}">
        <p14:creationId xmlns:p14="http://schemas.microsoft.com/office/powerpoint/2010/main" val="325108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1025"/>
            <a:ext cx="7886700" cy="1066797"/>
          </a:xfrm>
        </p:spPr>
        <p:txBody>
          <a:bodyPr>
            <a:normAutofit/>
          </a:bodyPr>
          <a:lstStyle/>
          <a:p>
            <a:pPr algn="ctr"/>
            <a:r>
              <a:rPr lang="el-GR" sz="4400" b="1" dirty="0" smtClean="0">
                <a:effectLst>
                  <a:outerShdw blurRad="38100" dist="38100" dir="2700000" algn="tl">
                    <a:srgbClr val="000000">
                      <a:alpha val="43137"/>
                    </a:srgbClr>
                  </a:outerShdw>
                </a:effectLst>
              </a:rPr>
              <a:t>Επαφή με αγνώστους</a:t>
            </a:r>
            <a:endParaRPr lang="en-US" sz="44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sp>
        <p:nvSpPr>
          <p:cNvPr id="6" name="TextBox 5"/>
          <p:cNvSpPr txBox="1"/>
          <p:nvPr/>
        </p:nvSpPr>
        <p:spPr>
          <a:xfrm>
            <a:off x="373380" y="1417320"/>
            <a:ext cx="8206740" cy="830997"/>
          </a:xfrm>
          <a:prstGeom prst="rect">
            <a:avLst/>
          </a:prstGeom>
          <a:noFill/>
        </p:spPr>
        <p:txBody>
          <a:bodyPr wrap="square" rtlCol="0">
            <a:spAutoFit/>
          </a:bodyPr>
          <a:lstStyle/>
          <a:p>
            <a:pPr algn="ctr"/>
            <a:r>
              <a:rPr lang="el-GR" sz="2400" b="1" dirty="0">
                <a:solidFill>
                  <a:schemeClr val="accent1">
                    <a:lumMod val="75000"/>
                  </a:schemeClr>
                </a:solidFill>
              </a:rPr>
              <a:t>Τα περισσότερα παιχνίδια προσφέρουν τη δυνατότητα να συνομιλήσεις με άλλους παίκτες.</a:t>
            </a:r>
          </a:p>
        </p:txBody>
      </p:sp>
      <p:sp>
        <p:nvSpPr>
          <p:cNvPr id="8" name="Cloud Callout 7"/>
          <p:cNvSpPr/>
          <p:nvPr/>
        </p:nvSpPr>
        <p:spPr>
          <a:xfrm flipH="1">
            <a:off x="251460" y="2139851"/>
            <a:ext cx="2750820" cy="1471610"/>
          </a:xfrm>
          <a:prstGeom prst="cloud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679" y="2653306"/>
            <a:ext cx="2135505" cy="461665"/>
          </a:xfrm>
          <a:prstGeom prst="rect">
            <a:avLst/>
          </a:prstGeom>
          <a:noFill/>
        </p:spPr>
        <p:txBody>
          <a:bodyPr wrap="square" rtlCol="0">
            <a:spAutoFit/>
          </a:bodyPr>
          <a:lstStyle/>
          <a:p>
            <a:r>
              <a:rPr lang="el-GR" sz="2400" b="1" dirty="0" smtClean="0">
                <a:solidFill>
                  <a:schemeClr val="bg1"/>
                </a:solidFill>
                <a:effectLst>
                  <a:outerShdw blurRad="38100" dist="38100" dir="2700000" algn="tl">
                    <a:srgbClr val="000000">
                      <a:alpha val="43137"/>
                    </a:srgbClr>
                  </a:outerShdw>
                </a:effectLst>
              </a:rPr>
              <a:t>ΘΥΜΑΜΑΙ ΟΤΙ:</a:t>
            </a:r>
            <a:endParaRPr lang="en-US"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002280" y="2773680"/>
            <a:ext cx="6088380" cy="3170099"/>
          </a:xfrm>
          <a:prstGeom prst="rect">
            <a:avLst/>
          </a:prstGeom>
          <a:noFill/>
        </p:spPr>
        <p:txBody>
          <a:bodyPr wrap="square" rtlCol="0">
            <a:spAutoFit/>
          </a:bodyPr>
          <a:lstStyle/>
          <a:p>
            <a:pPr marL="342900" indent="-342900">
              <a:buClr>
                <a:srgbClr val="92D050"/>
              </a:buClr>
              <a:buFont typeface="Wingdings" panose="05000000000000000000" pitchFamily="2" charset="2"/>
              <a:buChar char="ü"/>
            </a:pPr>
            <a:r>
              <a:rPr lang="el-GR" sz="2000" b="1" dirty="0">
                <a:solidFill>
                  <a:srgbClr val="0070C0"/>
                </a:solidFill>
              </a:rPr>
              <a:t>Δε δέχομαι αιτήματα φιλίας από αγνώστους και δε </a:t>
            </a:r>
            <a:r>
              <a:rPr lang="el-GR" sz="2000" b="1" dirty="0" smtClean="0">
                <a:solidFill>
                  <a:srgbClr val="0070C0"/>
                </a:solidFill>
              </a:rPr>
              <a:t>συνομιλώ </a:t>
            </a:r>
            <a:r>
              <a:rPr lang="el-GR" sz="2000" b="1" dirty="0">
                <a:solidFill>
                  <a:srgbClr val="0070C0"/>
                </a:solidFill>
              </a:rPr>
              <a:t>με αγνώστους</a:t>
            </a:r>
          </a:p>
          <a:p>
            <a:pPr marL="342900" indent="-342900">
              <a:buClr>
                <a:srgbClr val="92D050"/>
              </a:buClr>
              <a:buFont typeface="Wingdings" panose="05000000000000000000" pitchFamily="2" charset="2"/>
              <a:buChar char="ü"/>
            </a:pPr>
            <a:r>
              <a:rPr lang="el-GR" sz="2000" b="1" dirty="0">
                <a:solidFill>
                  <a:srgbClr val="0070C0"/>
                </a:solidFill>
              </a:rPr>
              <a:t>Ακόμα και αν παίζω μαζί με κάποιον πολύ καιρό το συγκεκριμένο παιχνίδι, δεν είναι φίλος μου-παραμένει άγνωστος από τη στιγμή που δεν τον γνωρίζω στον πραγματικό κόσμο. </a:t>
            </a:r>
          </a:p>
          <a:p>
            <a:pPr marL="342900" indent="-342900">
              <a:buClr>
                <a:srgbClr val="92D050"/>
              </a:buClr>
              <a:buFont typeface="Wingdings" panose="05000000000000000000" pitchFamily="2" charset="2"/>
              <a:buChar char="ü"/>
            </a:pPr>
            <a:r>
              <a:rPr lang="el-GR" sz="2000" b="1" dirty="0">
                <a:solidFill>
                  <a:srgbClr val="0070C0"/>
                </a:solidFill>
              </a:rPr>
              <a:t>Δε μοιράζομαι ποτέ προσωπικές πληροφορίες διαδικτυακά</a:t>
            </a:r>
          </a:p>
          <a:p>
            <a:pPr marL="342900" indent="-342900">
              <a:buClr>
                <a:srgbClr val="92D050"/>
              </a:buClr>
              <a:buFont typeface="Wingdings" panose="05000000000000000000" pitchFamily="2" charset="2"/>
              <a:buChar char="ü"/>
            </a:pPr>
            <a:r>
              <a:rPr lang="el-GR" sz="2000" b="1" dirty="0">
                <a:solidFill>
                  <a:srgbClr val="0070C0"/>
                </a:solidFill>
              </a:rPr>
              <a:t>Δε δέχομαι σε καμία περίπτωση να συναντήσω κάποιον που γνώρισα διαδικτυακά</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25" y="3611461"/>
            <a:ext cx="3296515" cy="2472633"/>
          </a:xfrm>
          <a:prstGeom prst="rect">
            <a:avLst/>
          </a:prstGeom>
        </p:spPr>
      </p:pic>
    </p:spTree>
    <p:extLst>
      <p:ext uri="{BB962C8B-B14F-4D97-AF65-F5344CB8AC3E}">
        <p14:creationId xmlns:p14="http://schemas.microsoft.com/office/powerpoint/2010/main" val="127079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324801"/>
            <a:ext cx="7886700" cy="1252539"/>
          </a:xfrm>
        </p:spPr>
        <p:txBody>
          <a:bodyPr>
            <a:normAutofit/>
          </a:bodyPr>
          <a:lstStyle/>
          <a:p>
            <a:pPr algn="ctr"/>
            <a:r>
              <a:rPr lang="el-GR" sz="4400" b="1" dirty="0" smtClean="0">
                <a:effectLst>
                  <a:outerShdw blurRad="38100" dist="38100" dir="2700000" algn="tl">
                    <a:srgbClr val="000000">
                      <a:alpha val="43137"/>
                    </a:srgbClr>
                  </a:outerShdw>
                </a:effectLst>
              </a:rPr>
              <a:t>Διαδικτυακός εκφοβισμός</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03021"/>
            <a:ext cx="8618220" cy="967740"/>
          </a:xfrm>
        </p:spPr>
        <p:txBody>
          <a:bodyPr>
            <a:normAutofit/>
          </a:bodyPr>
          <a:lstStyle/>
          <a:p>
            <a:pPr marL="0" indent="0" algn="ctr">
              <a:buNone/>
            </a:pPr>
            <a:r>
              <a:rPr lang="el-GR" sz="2400" b="1" dirty="0" smtClean="0">
                <a:solidFill>
                  <a:srgbClr val="0070C0"/>
                </a:solidFill>
              </a:rPr>
              <a:t>Ο διαδικτυακός εκφοβισμός είναι ένα φαινόμενο που μπορεί να συναντήσουμε στα διαδικτυακά παιχνίδια.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sp>
        <p:nvSpPr>
          <p:cNvPr id="5" name="TextBox 4"/>
          <p:cNvSpPr txBox="1"/>
          <p:nvPr/>
        </p:nvSpPr>
        <p:spPr>
          <a:xfrm>
            <a:off x="358140" y="2103120"/>
            <a:ext cx="2872740" cy="646331"/>
          </a:xfrm>
          <a:prstGeom prst="rect">
            <a:avLst/>
          </a:prstGeom>
          <a:noFill/>
        </p:spPr>
        <p:txBody>
          <a:bodyPr wrap="square" rtlCol="0">
            <a:spAutoFit/>
          </a:bodyPr>
          <a:lstStyle/>
          <a:p>
            <a:r>
              <a:rPr lang="el-GR" sz="3600" b="1" dirty="0" smtClean="0">
                <a:solidFill>
                  <a:srgbClr val="92D050"/>
                </a:solidFill>
                <a:effectLst>
                  <a:outerShdw blurRad="38100" dist="38100" dir="2700000" algn="tl">
                    <a:srgbClr val="000000">
                      <a:alpha val="43137"/>
                    </a:srgbClr>
                  </a:outerShdw>
                </a:effectLst>
              </a:rPr>
              <a:t>ΓΙΑ ΑΥΤΟ:</a:t>
            </a:r>
            <a:endParaRPr lang="en-US" sz="3600" b="1" dirty="0">
              <a:solidFill>
                <a:srgbClr val="92D050"/>
              </a:solidFill>
              <a:effectLst>
                <a:outerShdw blurRad="38100" dist="38100" dir="2700000" algn="tl">
                  <a:srgbClr val="000000">
                    <a:alpha val="43137"/>
                  </a:srgbClr>
                </a:outerShdw>
              </a:effectLst>
              <a:latin typeface="Open Sans" panose="020B0606030504020204"/>
            </a:endParaRPr>
          </a:p>
        </p:txBody>
      </p:sp>
      <p:sp>
        <p:nvSpPr>
          <p:cNvPr id="6" name="TextBox 5"/>
          <p:cNvSpPr txBox="1"/>
          <p:nvPr/>
        </p:nvSpPr>
        <p:spPr>
          <a:xfrm>
            <a:off x="2560320" y="2270761"/>
            <a:ext cx="6583680" cy="3816429"/>
          </a:xfrm>
          <a:prstGeom prst="rect">
            <a:avLst/>
          </a:prstGeom>
          <a:noFill/>
        </p:spPr>
        <p:txBody>
          <a:bodyPr wrap="square" rtlCol="0">
            <a:spAutoFit/>
          </a:bodyPr>
          <a:lstStyle/>
          <a:p>
            <a:pPr marL="342900" indent="-342900">
              <a:buClr>
                <a:srgbClr val="92D050"/>
              </a:buClr>
              <a:buFont typeface="Wingdings" panose="05000000000000000000" pitchFamily="2" charset="2"/>
              <a:buChar char="ü"/>
            </a:pPr>
            <a:r>
              <a:rPr lang="el-GR" sz="2200" b="1" dirty="0" smtClean="0">
                <a:solidFill>
                  <a:schemeClr val="accent1">
                    <a:lumMod val="75000"/>
                  </a:schemeClr>
                </a:solidFill>
              </a:rPr>
              <a:t>θυμάμαι </a:t>
            </a:r>
            <a:r>
              <a:rPr lang="el-GR" sz="2200" b="1" dirty="0">
                <a:solidFill>
                  <a:schemeClr val="accent1">
                    <a:lumMod val="75000"/>
                  </a:schemeClr>
                </a:solidFill>
              </a:rPr>
              <a:t>πάντα ότι στο διαδίκτυο ισχύουν οι ίδιοι κανόνες καλής συμπεριφοράς που ισχύουν στην πραγματική ζωή</a:t>
            </a:r>
          </a:p>
          <a:p>
            <a:pPr marL="342900" indent="-342900">
              <a:buClr>
                <a:srgbClr val="92D050"/>
              </a:buClr>
              <a:buFont typeface="Wingdings" panose="05000000000000000000" pitchFamily="2" charset="2"/>
              <a:buChar char="ü"/>
            </a:pPr>
            <a:r>
              <a:rPr lang="el-GR" sz="2200" b="1" dirty="0" smtClean="0">
                <a:solidFill>
                  <a:schemeClr val="accent1">
                    <a:lumMod val="75000"/>
                  </a:schemeClr>
                </a:solidFill>
              </a:rPr>
              <a:t>δεν απαντάω </a:t>
            </a:r>
            <a:r>
              <a:rPr lang="el-GR" sz="2200" b="1" dirty="0">
                <a:solidFill>
                  <a:schemeClr val="accent1">
                    <a:lumMod val="75000"/>
                  </a:schemeClr>
                </a:solidFill>
              </a:rPr>
              <a:t>σε μηνύματα όταν </a:t>
            </a:r>
            <a:r>
              <a:rPr lang="el-GR" sz="2200" b="1" dirty="0" smtClean="0">
                <a:solidFill>
                  <a:schemeClr val="accent1">
                    <a:lumMod val="75000"/>
                  </a:schemeClr>
                </a:solidFill>
              </a:rPr>
              <a:t>είμαι θυμωμένος/η </a:t>
            </a:r>
            <a:endParaRPr lang="el-GR" sz="2200" b="1" dirty="0">
              <a:solidFill>
                <a:schemeClr val="accent1">
                  <a:lumMod val="75000"/>
                </a:schemeClr>
              </a:solidFill>
            </a:endParaRPr>
          </a:p>
          <a:p>
            <a:pPr marL="342900" indent="-342900">
              <a:buClr>
                <a:srgbClr val="92D050"/>
              </a:buClr>
              <a:buFont typeface="Wingdings" panose="05000000000000000000" pitchFamily="2" charset="2"/>
              <a:buChar char="ü"/>
            </a:pPr>
            <a:r>
              <a:rPr lang="el-GR" sz="2200" b="1" dirty="0" smtClean="0">
                <a:solidFill>
                  <a:schemeClr val="accent1">
                    <a:lumMod val="75000"/>
                  </a:schemeClr>
                </a:solidFill>
              </a:rPr>
              <a:t>αν </a:t>
            </a:r>
            <a:r>
              <a:rPr lang="el-GR" sz="2200" b="1" dirty="0">
                <a:solidFill>
                  <a:schemeClr val="accent1">
                    <a:lumMod val="75000"/>
                  </a:schemeClr>
                </a:solidFill>
              </a:rPr>
              <a:t>κάποιος </a:t>
            </a:r>
            <a:r>
              <a:rPr lang="el-GR" sz="2200" b="1" dirty="0" smtClean="0">
                <a:solidFill>
                  <a:schemeClr val="accent1">
                    <a:lumMod val="75000"/>
                  </a:schemeClr>
                </a:solidFill>
              </a:rPr>
              <a:t>με παρενοχλήσει </a:t>
            </a:r>
            <a:r>
              <a:rPr lang="el-GR" sz="2200" b="1" dirty="0">
                <a:solidFill>
                  <a:schemeClr val="accent1">
                    <a:lumMod val="75000"/>
                  </a:schemeClr>
                </a:solidFill>
              </a:rPr>
              <a:t>καλό είναι να </a:t>
            </a:r>
            <a:r>
              <a:rPr lang="el-GR" sz="2200" b="1" dirty="0" smtClean="0">
                <a:solidFill>
                  <a:schemeClr val="accent1">
                    <a:lumMod val="75000"/>
                  </a:schemeClr>
                </a:solidFill>
              </a:rPr>
              <a:t>κρατήσω </a:t>
            </a:r>
            <a:r>
              <a:rPr lang="el-GR" sz="2200" b="1" dirty="0">
                <a:solidFill>
                  <a:schemeClr val="accent1">
                    <a:lumMod val="75000"/>
                  </a:schemeClr>
                </a:solidFill>
              </a:rPr>
              <a:t>τις αποδείξεις και εν συνεχεία να τον </a:t>
            </a:r>
            <a:r>
              <a:rPr lang="el-GR" sz="2200" b="1" dirty="0" smtClean="0">
                <a:solidFill>
                  <a:schemeClr val="accent1">
                    <a:lumMod val="75000"/>
                  </a:schemeClr>
                </a:solidFill>
              </a:rPr>
              <a:t>μπλοκάρω </a:t>
            </a:r>
            <a:endParaRPr lang="el-GR" sz="2200" b="1" dirty="0">
              <a:solidFill>
                <a:schemeClr val="accent1">
                  <a:lumMod val="75000"/>
                </a:schemeClr>
              </a:solidFill>
            </a:endParaRPr>
          </a:p>
          <a:p>
            <a:pPr marL="342900" indent="-342900">
              <a:buClr>
                <a:srgbClr val="92D050"/>
              </a:buClr>
              <a:buFont typeface="Wingdings" panose="05000000000000000000" pitchFamily="2" charset="2"/>
              <a:buChar char="ü"/>
            </a:pPr>
            <a:r>
              <a:rPr lang="el-GR" sz="2200" b="1" dirty="0" smtClean="0">
                <a:solidFill>
                  <a:schemeClr val="accent1">
                    <a:lumMod val="75000"/>
                  </a:schemeClr>
                </a:solidFill>
              </a:rPr>
              <a:t>μπορώ </a:t>
            </a:r>
            <a:r>
              <a:rPr lang="el-GR" sz="2200" b="1" dirty="0">
                <a:solidFill>
                  <a:schemeClr val="accent1">
                    <a:lumMod val="75000"/>
                  </a:schemeClr>
                </a:solidFill>
              </a:rPr>
              <a:t>να </a:t>
            </a:r>
            <a:r>
              <a:rPr lang="el-GR" sz="2200" b="1" dirty="0" smtClean="0">
                <a:solidFill>
                  <a:schemeClr val="accent1">
                    <a:lumMod val="75000"/>
                  </a:schemeClr>
                </a:solidFill>
              </a:rPr>
              <a:t>αναφέρω </a:t>
            </a:r>
            <a:r>
              <a:rPr lang="el-GR" sz="2200" b="1" dirty="0">
                <a:solidFill>
                  <a:schemeClr val="accent1">
                    <a:lumMod val="75000"/>
                  </a:schemeClr>
                </a:solidFill>
              </a:rPr>
              <a:t>το περιστατικό στην ομάδα υποστήριξης πελατών που διαθέτει η κάθε εταιρεία.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49550"/>
            <a:ext cx="2481658" cy="2476499"/>
          </a:xfrm>
          <a:prstGeom prst="rect">
            <a:avLst/>
          </a:prstGeom>
        </p:spPr>
      </p:pic>
    </p:spTree>
    <p:extLst>
      <p:ext uri="{BB962C8B-B14F-4D97-AF65-F5344CB8AC3E}">
        <p14:creationId xmlns:p14="http://schemas.microsoft.com/office/powerpoint/2010/main" val="137721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5" y="1457956"/>
            <a:ext cx="4410075" cy="4495800"/>
          </a:xfrm>
          <a:prstGeom prst="rect">
            <a:avLst/>
          </a:prstGeom>
        </p:spPr>
      </p:pic>
      <p:sp>
        <p:nvSpPr>
          <p:cNvPr id="6" name="Rounded Rectangle 5"/>
          <p:cNvSpPr/>
          <p:nvPr/>
        </p:nvSpPr>
        <p:spPr>
          <a:xfrm>
            <a:off x="339090" y="1089659"/>
            <a:ext cx="4964430" cy="26593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6305" y="1457956"/>
            <a:ext cx="4259580" cy="1938992"/>
          </a:xfrm>
          <a:prstGeom prst="rect">
            <a:avLst/>
          </a:prstGeom>
          <a:noFill/>
        </p:spPr>
        <p:txBody>
          <a:bodyPr wrap="square" rtlCol="0">
            <a:spAutoFit/>
          </a:bodyPr>
          <a:lstStyle/>
          <a:p>
            <a:pPr algn="ctr"/>
            <a:r>
              <a:rPr lang="el-GR" sz="3000" b="1" dirty="0">
                <a:solidFill>
                  <a:schemeClr val="bg1"/>
                </a:solidFill>
              </a:rPr>
              <a:t>Αν κάτι με αναστατώσει διαδικτυακά το λέω σε έναν ενήλικα που εμπιστεύομαι.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605"/>
            <a:ext cx="1152525" cy="3257550"/>
          </a:xfrm>
          <a:prstGeom prst="rect">
            <a:avLst/>
          </a:prstGeom>
        </p:spPr>
      </p:pic>
    </p:spTree>
    <p:extLst>
      <p:ext uri="{BB962C8B-B14F-4D97-AF65-F5344CB8AC3E}">
        <p14:creationId xmlns:p14="http://schemas.microsoft.com/office/powerpoint/2010/main" val="258571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5250180" y="3328425"/>
            <a:ext cx="3802380" cy="2644140"/>
          </a:xfrm>
          <a:prstGeom prst="wedgeRoundRectCallout">
            <a:avLst>
              <a:gd name="adj1" fmla="val -48307"/>
              <a:gd name="adj2" fmla="val -62572"/>
              <a:gd name="adj3" fmla="val 16667"/>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000" dirty="0"/>
              <a:t>Μπορεί να είναι δελεαστικό να κατεβάζουμε δωρεάν παιχνίδια αλλά με αυτόν τον τρόπο εκτός του ότι παραβιάζονται τα πνευματικά δικαιώματα, μπορεί να εκτεθούμε σε ακατάλληλο περιεχόμενο ή να προσβληθεί η συσκευή μας  από κάποιον ιό.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0581" y="1775460"/>
            <a:ext cx="2313437" cy="4197105"/>
          </a:xfrm>
        </p:spPr>
      </p:pic>
      <p:sp>
        <p:nvSpPr>
          <p:cNvPr id="6" name="Rounded Rectangular Callout 5"/>
          <p:cNvSpPr/>
          <p:nvPr/>
        </p:nvSpPr>
        <p:spPr>
          <a:xfrm>
            <a:off x="205740" y="880109"/>
            <a:ext cx="3247641" cy="1905000"/>
          </a:xfrm>
          <a:prstGeom prst="wedgeRoundRectCallout">
            <a:avLst>
              <a:gd name="adj1" fmla="val 46975"/>
              <a:gd name="adj2" fmla="val 81300"/>
              <a:gd name="adj3" fmla="val 16667"/>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000" dirty="0"/>
              <a:t>Εκτός από ασφαλείς σημαντικό είναι να παραμένουμε και νόμιμοι όταν παίζουμε διαδικτυακά παιχνίδια!</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 y="295480"/>
            <a:ext cx="1154974" cy="136567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6394" y="4107185"/>
            <a:ext cx="1909570" cy="186538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726" y="880109"/>
            <a:ext cx="2143125" cy="2143125"/>
          </a:xfrm>
          <a:prstGeom prst="rect">
            <a:avLst/>
          </a:prstGeom>
        </p:spPr>
      </p:pic>
    </p:spTree>
    <p:extLst>
      <p:ext uri="{BB962C8B-B14F-4D97-AF65-F5344CB8AC3E}">
        <p14:creationId xmlns:p14="http://schemas.microsoft.com/office/powerpoint/2010/main" val="90401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22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177938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840" y="611187"/>
            <a:ext cx="4956810" cy="1252539"/>
          </a:xfrm>
        </p:spPr>
        <p:txBody>
          <a:bodyPr/>
          <a:lstStyle/>
          <a:p>
            <a:pPr algn="ctr"/>
            <a:r>
              <a:rPr lang="el-GR" b="1" dirty="0" smtClean="0">
                <a:effectLst>
                  <a:outerShdw blurRad="38100" dist="38100" dir="2700000" algn="tl">
                    <a:srgbClr val="000000">
                      <a:alpha val="43137"/>
                    </a:srgbClr>
                  </a:outerShdw>
                </a:effectLst>
              </a:rPr>
              <a:t>ΠΑΙΖΩ ΜΕ ΑΣΦΑΛΕΙΑ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1500" y="3382329"/>
            <a:ext cx="7886700" cy="2899409"/>
          </a:xfrm>
        </p:spPr>
        <p:txBody>
          <a:bodyPr>
            <a:normAutofit lnSpcReduction="10000"/>
          </a:bodyPr>
          <a:lstStyle/>
          <a:p>
            <a:pPr marL="0" indent="0">
              <a:buNone/>
            </a:pPr>
            <a:r>
              <a:rPr lang="el-GR" dirty="0" smtClean="0"/>
              <a:t>Υπάρχουν πολλοί τρόποι για να παίξει κανείς </a:t>
            </a:r>
            <a:r>
              <a:rPr lang="en-US" dirty="0" smtClean="0"/>
              <a:t>online</a:t>
            </a:r>
            <a:r>
              <a:rPr lang="el-GR" dirty="0" smtClean="0"/>
              <a:t>:</a:t>
            </a:r>
            <a:endParaRPr lang="en-US" dirty="0" smtClean="0"/>
          </a:p>
          <a:p>
            <a:pPr>
              <a:buClr>
                <a:srgbClr val="92D050"/>
              </a:buClr>
              <a:buFont typeface="Wingdings" panose="05000000000000000000" pitchFamily="2" charset="2"/>
              <a:buChar char="ü"/>
            </a:pPr>
            <a:r>
              <a:rPr lang="el-GR" dirty="0" smtClean="0"/>
              <a:t>μέσω δωρεάν παιχνιδιών που βρίσκονται στο διαδίκτυο, σε </a:t>
            </a:r>
            <a:r>
              <a:rPr lang="en-US" dirty="0" smtClean="0"/>
              <a:t>smartphone</a:t>
            </a:r>
            <a:r>
              <a:rPr lang="en-US" dirty="0"/>
              <a:t>s</a:t>
            </a:r>
            <a:r>
              <a:rPr lang="en-US" dirty="0" smtClean="0"/>
              <a:t>, tablets,</a:t>
            </a:r>
            <a:r>
              <a:rPr lang="el-GR" dirty="0" smtClean="0"/>
              <a:t>φορητές κονσόλες </a:t>
            </a:r>
            <a:r>
              <a:rPr lang="el-GR" dirty="0" err="1" smtClean="0"/>
              <a:t>κ.α</a:t>
            </a:r>
            <a:endParaRPr lang="el-GR" dirty="0" smtClean="0"/>
          </a:p>
          <a:p>
            <a:pPr>
              <a:buClr>
                <a:srgbClr val="92D050"/>
              </a:buClr>
              <a:buFont typeface="Wingdings" panose="05000000000000000000" pitchFamily="2" charset="2"/>
              <a:buChar char="ü"/>
            </a:pPr>
            <a:r>
              <a:rPr lang="el-GR" dirty="0" smtClean="0"/>
              <a:t>μέσω αγορασμένων παιχνιδιών σε υπολογιστές και κονσόλες όπως είναι το </a:t>
            </a:r>
            <a:r>
              <a:rPr lang="en-US" dirty="0" smtClean="0"/>
              <a:t>PlayStation, </a:t>
            </a:r>
            <a:r>
              <a:rPr lang="el-GR" dirty="0" smtClean="0"/>
              <a:t>τ</a:t>
            </a:r>
            <a:r>
              <a:rPr lang="en-US" dirty="0" smtClean="0"/>
              <a:t>o Nintendo Wii</a:t>
            </a:r>
            <a:r>
              <a:rPr lang="el-GR" dirty="0" smtClean="0"/>
              <a:t>, το </a:t>
            </a:r>
            <a:r>
              <a:rPr lang="en-US" dirty="0" smtClean="0"/>
              <a:t>XBOX </a:t>
            </a:r>
            <a:r>
              <a:rPr lang="el-GR" dirty="0" err="1" smtClean="0"/>
              <a:t>κ.α</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1" y="329567"/>
            <a:ext cx="4356869" cy="3068318"/>
          </a:xfrm>
          <a:prstGeom prst="rect">
            <a:avLst/>
          </a:prstGeom>
        </p:spPr>
      </p:pic>
    </p:spTree>
    <p:extLst>
      <p:ext uri="{BB962C8B-B14F-4D97-AF65-F5344CB8AC3E}">
        <p14:creationId xmlns:p14="http://schemas.microsoft.com/office/powerpoint/2010/main" val="395479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830" y="897095"/>
            <a:ext cx="7886700" cy="1252539"/>
          </a:xfrm>
        </p:spPr>
        <p:txBody>
          <a:bodyPr>
            <a:normAutofit/>
          </a:bodyPr>
          <a:lstStyle/>
          <a:p>
            <a:pPr algn="ctr"/>
            <a:r>
              <a:rPr lang="el-GR" sz="4800" b="1" dirty="0" smtClean="0">
                <a:effectLst>
                  <a:outerShdw blurRad="38100" dist="38100" dir="2700000" algn="tl">
                    <a:srgbClr val="000000">
                      <a:alpha val="43137"/>
                    </a:srgbClr>
                  </a:outerShdw>
                </a:effectLst>
              </a:rPr>
              <a:t>ΓΝΩΡΙΖΕΙΣ ΟΤΙ…</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7230" y="2522854"/>
            <a:ext cx="7886700" cy="4270375"/>
          </a:xfrm>
        </p:spPr>
        <p:txBody>
          <a:bodyPr/>
          <a:lstStyle/>
          <a:p>
            <a:pPr marL="0" indent="0">
              <a:buNone/>
            </a:pPr>
            <a:r>
              <a:rPr lang="el-GR" dirty="0" smtClean="0"/>
              <a:t>Τα παιχνίδια:</a:t>
            </a:r>
          </a:p>
          <a:p>
            <a:pPr>
              <a:buClr>
                <a:srgbClr val="92D050"/>
              </a:buClr>
              <a:buFont typeface="Wingdings" panose="05000000000000000000" pitchFamily="2" charset="2"/>
              <a:buChar char="ü"/>
            </a:pPr>
            <a:r>
              <a:rPr lang="el-GR" dirty="0" smtClean="0"/>
              <a:t>καλλιεργούν τη δημιουργικότητα</a:t>
            </a:r>
          </a:p>
          <a:p>
            <a:pPr>
              <a:buClr>
                <a:srgbClr val="92D050"/>
              </a:buClr>
              <a:buFont typeface="Wingdings" panose="05000000000000000000" pitchFamily="2" charset="2"/>
              <a:buChar char="ü"/>
            </a:pPr>
            <a:r>
              <a:rPr lang="el-GR" dirty="0" smtClean="0"/>
              <a:t>βοηθούν στην εξοικείωση με την τεχνολογία</a:t>
            </a:r>
          </a:p>
          <a:p>
            <a:pPr>
              <a:buClr>
                <a:srgbClr val="92D050"/>
              </a:buClr>
              <a:buFont typeface="Wingdings" panose="05000000000000000000" pitchFamily="2" charset="2"/>
              <a:buChar char="ü"/>
            </a:pPr>
            <a:r>
              <a:rPr lang="el-GR" dirty="0"/>
              <a:t>α</a:t>
            </a:r>
            <a:r>
              <a:rPr lang="el-GR" dirty="0" smtClean="0"/>
              <a:t>υξάνουν την ικανότητα αυτοπειθαρχίας λόγω των κανόνων που πρέπει να ακολουθείς</a:t>
            </a:r>
          </a:p>
          <a:p>
            <a:pPr>
              <a:buClr>
                <a:srgbClr val="92D050"/>
              </a:buClr>
              <a:buFont typeface="Wingdings" panose="05000000000000000000" pitchFamily="2" charset="2"/>
              <a:buChar char="ü"/>
            </a:pPr>
            <a:r>
              <a:rPr lang="el-GR" dirty="0"/>
              <a:t>α</a:t>
            </a:r>
            <a:r>
              <a:rPr lang="el-GR" dirty="0" smtClean="0"/>
              <a:t>ναπτύσσουν τις ικανότητές σου στην επίλυση προβλημάτων ανάλογα με το περιεχόμενό τους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821" y="581025"/>
            <a:ext cx="3113722" cy="2623282"/>
          </a:xfrm>
          <a:prstGeom prst="rect">
            <a:avLst/>
          </a:prstGeom>
        </p:spPr>
      </p:pic>
    </p:spTree>
    <p:extLst>
      <p:ext uri="{BB962C8B-B14F-4D97-AF65-F5344CB8AC3E}">
        <p14:creationId xmlns:p14="http://schemas.microsoft.com/office/powerpoint/2010/main" val="257209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ΚΙΝΔΥΝΟΙ ΔΙΑΔΙΚΤΥΑΚΩΝ ΠΑΙΧΝΙΔΙΩΝ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ü"/>
            </a:pPr>
            <a:r>
              <a:rPr lang="el-GR" dirty="0" smtClean="0"/>
              <a:t>Υπερβολική ενασχόληση</a:t>
            </a:r>
          </a:p>
          <a:p>
            <a:pPr>
              <a:buClr>
                <a:srgbClr val="92D050"/>
              </a:buClr>
              <a:buFont typeface="Wingdings" panose="05000000000000000000" pitchFamily="2" charset="2"/>
              <a:buChar char="ü"/>
            </a:pPr>
            <a:r>
              <a:rPr lang="el-GR" dirty="0" smtClean="0"/>
              <a:t>Έκθεση σε ακατάλληλο/βίαιο περιεχόμενο</a:t>
            </a:r>
          </a:p>
          <a:p>
            <a:pPr>
              <a:buClr>
                <a:srgbClr val="92D050"/>
              </a:buClr>
              <a:buFont typeface="Wingdings" panose="05000000000000000000" pitchFamily="2" charset="2"/>
              <a:buChar char="ü"/>
            </a:pPr>
            <a:r>
              <a:rPr lang="el-GR" dirty="0" smtClean="0"/>
              <a:t>Επαφή με αγνώστους</a:t>
            </a:r>
          </a:p>
          <a:p>
            <a:pPr>
              <a:buClr>
                <a:srgbClr val="92D050"/>
              </a:buClr>
              <a:buFont typeface="Wingdings" panose="05000000000000000000" pitchFamily="2" charset="2"/>
              <a:buChar char="ü"/>
            </a:pPr>
            <a:r>
              <a:rPr lang="el-GR" dirty="0" smtClean="0"/>
              <a:t>Διαδικτυακός εκφοβισμός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140" y="1398750"/>
            <a:ext cx="5331235" cy="4830599"/>
          </a:xfrm>
          <a:prstGeom prst="rect">
            <a:avLst/>
          </a:prstGeom>
        </p:spPr>
      </p:pic>
    </p:spTree>
    <p:extLst>
      <p:ext uri="{BB962C8B-B14F-4D97-AF65-F5344CB8AC3E}">
        <p14:creationId xmlns:p14="http://schemas.microsoft.com/office/powerpoint/2010/main" val="77040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94385"/>
            <a:ext cx="6286500" cy="1202055"/>
          </a:xfrm>
        </p:spPr>
        <p:txBody>
          <a:bodyPr>
            <a:normAutofit fontScale="90000"/>
          </a:bodyPr>
          <a:lstStyle/>
          <a:p>
            <a:pPr algn="ctr"/>
            <a:r>
              <a:rPr lang="el-GR" sz="5300" b="1" dirty="0">
                <a:effectLst>
                  <a:outerShdw blurRad="38100" dist="38100" dir="2700000" algn="tl">
                    <a:srgbClr val="000000">
                      <a:alpha val="43137"/>
                    </a:srgbClr>
                  </a:outerShdw>
                </a:effectLst>
              </a:rPr>
              <a:t>Υπερβολική ενασχόληση</a:t>
            </a:r>
            <a:r>
              <a:rPr lang="el-GR" dirty="0"/>
              <a:t/>
            </a:r>
            <a:br>
              <a:rPr lang="el-GR" dirty="0"/>
            </a:br>
            <a:endParaRPr lang="en-US" dirty="0"/>
          </a:p>
        </p:txBody>
      </p:sp>
      <p:sp>
        <p:nvSpPr>
          <p:cNvPr id="3" name="Content Placeholder 2"/>
          <p:cNvSpPr>
            <a:spLocks noGrp="1"/>
          </p:cNvSpPr>
          <p:nvPr>
            <p:ph idx="1"/>
          </p:nvPr>
        </p:nvSpPr>
        <p:spPr>
          <a:xfrm>
            <a:off x="780098" y="2587625"/>
            <a:ext cx="7886700" cy="4270375"/>
          </a:xfrm>
        </p:spPr>
        <p:txBody>
          <a:bodyPr>
            <a:normAutofit/>
          </a:bodyPr>
          <a:lstStyle/>
          <a:p>
            <a:pPr>
              <a:buClr>
                <a:srgbClr val="92D050"/>
              </a:buClr>
              <a:buFont typeface="Wingdings" panose="05000000000000000000" pitchFamily="2" charset="2"/>
              <a:buChar char="ü"/>
            </a:pPr>
            <a:r>
              <a:rPr lang="el-GR" dirty="0" smtClean="0"/>
              <a:t>Χάνεις την επαφή με τους φίλους σου και ζεις σε έναν εικονικό κόσμο</a:t>
            </a:r>
          </a:p>
          <a:p>
            <a:pPr>
              <a:buClr>
                <a:srgbClr val="92D050"/>
              </a:buClr>
              <a:buFont typeface="Wingdings" panose="05000000000000000000" pitchFamily="2" charset="2"/>
              <a:buChar char="ü"/>
            </a:pPr>
            <a:r>
              <a:rPr lang="el-GR" dirty="0" smtClean="0"/>
              <a:t>Παραμελείς τις δραστηριότητές σου για χάρη του παιχνιδιού</a:t>
            </a:r>
          </a:p>
          <a:p>
            <a:pPr>
              <a:buClr>
                <a:srgbClr val="92D050"/>
              </a:buClr>
              <a:buFont typeface="Wingdings" panose="05000000000000000000" pitchFamily="2" charset="2"/>
              <a:buChar char="ü"/>
            </a:pPr>
            <a:r>
              <a:rPr lang="el-GR" dirty="0" smtClean="0"/>
              <a:t>Μειώνονται οι επιδόσεις σου στο σχολείο λόγω των ωρών που δαπανάς στο διαδίκτυο</a:t>
            </a:r>
          </a:p>
          <a:p>
            <a:pPr marL="0" indent="0">
              <a:buNone/>
            </a:pPr>
            <a:endParaRPr lang="el-GR" dirty="0" smtClean="0"/>
          </a:p>
          <a:p>
            <a:pPr marL="0" indent="0">
              <a:buNone/>
            </a:pPr>
            <a:endParaRPr lang="el-GR"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288" y="515769"/>
            <a:ext cx="4557712" cy="2138848"/>
          </a:xfrm>
          <a:prstGeom prst="rect">
            <a:avLst/>
          </a:prstGeom>
        </p:spPr>
      </p:pic>
    </p:spTree>
    <p:extLst>
      <p:ext uri="{BB962C8B-B14F-4D97-AF65-F5344CB8AC3E}">
        <p14:creationId xmlns:p14="http://schemas.microsoft.com/office/powerpoint/2010/main" val="225297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885"/>
            <a:ext cx="9144000" cy="1252539"/>
          </a:xfrm>
        </p:spPr>
        <p:txBody>
          <a:bodyPr>
            <a:normAutofit/>
          </a:bodyPr>
          <a:lstStyle/>
          <a:p>
            <a:pPr algn="ctr"/>
            <a:r>
              <a:rPr lang="el-GR" sz="4800" b="1" dirty="0">
                <a:effectLst>
                  <a:outerShdw blurRad="38100" dist="38100" dir="2700000" algn="tl">
                    <a:srgbClr val="000000">
                      <a:alpha val="43137"/>
                    </a:srgbClr>
                  </a:outerShdw>
                </a:effectLst>
              </a:rPr>
              <a:t>Υπερβολική ενασχόληση</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414010" cy="4270375"/>
          </a:xfrm>
        </p:spPr>
        <p:txBody>
          <a:bodyPr>
            <a:normAutofit lnSpcReduction="10000"/>
          </a:bodyPr>
          <a:lstStyle/>
          <a:p>
            <a:pPr>
              <a:buClr>
                <a:srgbClr val="92D050"/>
              </a:buClr>
              <a:buFont typeface="Wingdings" panose="05000000000000000000" pitchFamily="2" charset="2"/>
              <a:buChar char="ü"/>
            </a:pPr>
            <a:r>
              <a:rPr lang="el-GR" dirty="0"/>
              <a:t>Τσακώνεσαι με τους γονείς σου για τις ώρες που δαπανάς στο διαδίκτυο</a:t>
            </a:r>
          </a:p>
          <a:p>
            <a:pPr>
              <a:buClr>
                <a:srgbClr val="92D050"/>
              </a:buClr>
              <a:buFont typeface="Wingdings" panose="05000000000000000000" pitchFamily="2" charset="2"/>
              <a:buChar char="ü"/>
            </a:pPr>
            <a:r>
              <a:rPr lang="el-GR" dirty="0"/>
              <a:t>Νιώθεις συνεχώς κουρασμένος γιατί αργείς να κοιμηθείς τη νύχτα</a:t>
            </a:r>
          </a:p>
          <a:p>
            <a:pPr>
              <a:buClr>
                <a:srgbClr val="92D050"/>
              </a:buClr>
              <a:buFont typeface="Wingdings" panose="05000000000000000000" pitchFamily="2" charset="2"/>
              <a:buChar char="ü"/>
            </a:pPr>
            <a:r>
              <a:rPr lang="el-GR" dirty="0"/>
              <a:t>Νιώθεις κενό, ανησυχία, </a:t>
            </a:r>
            <a:r>
              <a:rPr lang="el-GR" dirty="0" err="1"/>
              <a:t>άσχηµη</a:t>
            </a:r>
            <a:r>
              <a:rPr lang="el-GR" dirty="0"/>
              <a:t> διάθεση ή και επιθετικότητα όταν δεν είσαι </a:t>
            </a:r>
            <a:r>
              <a:rPr lang="el-GR" dirty="0" err="1"/>
              <a:t>συνδεδεµένος</a:t>
            </a:r>
            <a:r>
              <a:rPr lang="el-GR" dirty="0"/>
              <a:t> ή όταν οι γονείς σου προσπαθούν να σου περιορίσουν τη χρήση του διαδικτύου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390" y="3116580"/>
            <a:ext cx="5591010" cy="3139119"/>
          </a:xfrm>
          <a:prstGeom prst="rect">
            <a:avLst/>
          </a:prstGeom>
        </p:spPr>
      </p:pic>
    </p:spTree>
    <p:extLst>
      <p:ext uri="{BB962C8B-B14F-4D97-AF65-F5344CB8AC3E}">
        <p14:creationId xmlns:p14="http://schemas.microsoft.com/office/powerpoint/2010/main" val="112759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661985"/>
            <a:ext cx="4164330" cy="1252539"/>
          </a:xfrm>
        </p:spPr>
        <p:txBody>
          <a:bodyPr/>
          <a:lstStyle/>
          <a:p>
            <a:pPr algn="ctr"/>
            <a:r>
              <a:rPr lang="el-GR" b="1" dirty="0" smtClean="0">
                <a:effectLst>
                  <a:outerShdw blurRad="38100" dist="38100" dir="2700000" algn="tl">
                    <a:srgbClr val="000000">
                      <a:alpha val="43137"/>
                    </a:srgbClr>
                  </a:outerShdw>
                </a:effectLst>
              </a:rPr>
              <a:t>ΤΙ ΜΠΟΡΩ ΝΑ ΚΑΝΩ:</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3421380"/>
            <a:ext cx="7886700" cy="2769869"/>
          </a:xfrm>
        </p:spPr>
        <p:txBody>
          <a:bodyPr>
            <a:normAutofit/>
          </a:bodyPr>
          <a:lstStyle/>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
        <p:nvSpPr>
          <p:cNvPr id="6" name="Line Callout 3 5"/>
          <p:cNvSpPr/>
          <p:nvPr/>
        </p:nvSpPr>
        <p:spPr>
          <a:xfrm>
            <a:off x="792480" y="2061210"/>
            <a:ext cx="3017520" cy="2720340"/>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Πάρε την κατάσταση στα χέρια σου και βάλε εσύ όρια στον εαυτό σου!  Μην περιμένεις να το κάνουν οι γονείς σου αυτό για σένα!</a:t>
            </a:r>
          </a:p>
        </p:txBody>
      </p:sp>
      <p:sp>
        <p:nvSpPr>
          <p:cNvPr id="9" name="Line Callout 3 (No Border) 8"/>
          <p:cNvSpPr/>
          <p:nvPr/>
        </p:nvSpPr>
        <p:spPr>
          <a:xfrm>
            <a:off x="5425440" y="1146609"/>
            <a:ext cx="3253740" cy="4720511"/>
          </a:xfrm>
          <a:prstGeom prst="callout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97830" y="1614038"/>
            <a:ext cx="3099435" cy="3785652"/>
          </a:xfrm>
          <a:prstGeom prst="rect">
            <a:avLst/>
          </a:prstGeom>
          <a:noFill/>
        </p:spPr>
        <p:txBody>
          <a:bodyPr wrap="square" rtlCol="0">
            <a:spAutoFit/>
          </a:bodyPr>
          <a:lstStyle/>
          <a:p>
            <a:r>
              <a:rPr lang="el-GR" sz="2000" dirty="0">
                <a:solidFill>
                  <a:schemeClr val="bg1"/>
                </a:solidFill>
              </a:rPr>
              <a:t>Για </a:t>
            </a:r>
            <a:r>
              <a:rPr lang="el-GR" sz="2000" dirty="0" smtClean="0">
                <a:solidFill>
                  <a:schemeClr val="bg1"/>
                </a:solidFill>
              </a:rPr>
              <a:t>παράδειγμα, </a:t>
            </a:r>
            <a:r>
              <a:rPr lang="el-GR" sz="2000" dirty="0">
                <a:solidFill>
                  <a:schemeClr val="bg1"/>
                </a:solidFill>
              </a:rPr>
              <a:t>µ</a:t>
            </a:r>
            <a:r>
              <a:rPr lang="el-GR" sz="2000" dirty="0" err="1">
                <a:solidFill>
                  <a:schemeClr val="bg1"/>
                </a:solidFill>
              </a:rPr>
              <a:t>πορείς</a:t>
            </a:r>
            <a:r>
              <a:rPr lang="el-GR" sz="2000" dirty="0">
                <a:solidFill>
                  <a:schemeClr val="bg1"/>
                </a:solidFill>
              </a:rPr>
              <a:t> να </a:t>
            </a:r>
            <a:r>
              <a:rPr lang="el-GR" sz="2000" dirty="0" smtClean="0">
                <a:solidFill>
                  <a:schemeClr val="bg1"/>
                </a:solidFill>
              </a:rPr>
              <a:t>χρησιμοποιήσεις </a:t>
            </a:r>
            <a:r>
              <a:rPr lang="el-GR" sz="2000" dirty="0">
                <a:solidFill>
                  <a:schemeClr val="bg1"/>
                </a:solidFill>
              </a:rPr>
              <a:t>ένα ξυπνητήρι που να σου </a:t>
            </a:r>
            <a:r>
              <a:rPr lang="el-GR" sz="2000" dirty="0" smtClean="0">
                <a:solidFill>
                  <a:schemeClr val="bg1"/>
                </a:solidFill>
              </a:rPr>
              <a:t>υπενθυμίζει </a:t>
            </a:r>
            <a:r>
              <a:rPr lang="el-GR" sz="2000" dirty="0">
                <a:solidFill>
                  <a:schemeClr val="bg1"/>
                </a:solidFill>
              </a:rPr>
              <a:t>πότε πρέπει να </a:t>
            </a:r>
            <a:r>
              <a:rPr lang="el-GR" sz="2000" dirty="0" smtClean="0">
                <a:solidFill>
                  <a:schemeClr val="bg1"/>
                </a:solidFill>
              </a:rPr>
              <a:t>σταματήσεις, </a:t>
            </a:r>
            <a:r>
              <a:rPr lang="el-GR" sz="2000" dirty="0">
                <a:solidFill>
                  <a:schemeClr val="bg1"/>
                </a:solidFill>
              </a:rPr>
              <a:t>µ</a:t>
            </a:r>
            <a:r>
              <a:rPr lang="el-GR" sz="2000" dirty="0" err="1">
                <a:solidFill>
                  <a:schemeClr val="bg1"/>
                </a:solidFill>
              </a:rPr>
              <a:t>πορείς</a:t>
            </a:r>
            <a:r>
              <a:rPr lang="el-GR" sz="2000" dirty="0">
                <a:solidFill>
                  <a:schemeClr val="bg1"/>
                </a:solidFill>
              </a:rPr>
              <a:t> να </a:t>
            </a:r>
            <a:r>
              <a:rPr lang="el-GR" sz="2000" dirty="0" smtClean="0">
                <a:solidFill>
                  <a:schemeClr val="bg1"/>
                </a:solidFill>
              </a:rPr>
              <a:t>δεσμευτείς </a:t>
            </a:r>
            <a:r>
              <a:rPr lang="el-GR" sz="2000" dirty="0">
                <a:solidFill>
                  <a:schemeClr val="bg1"/>
                </a:solidFill>
              </a:rPr>
              <a:t>ότι θα κλείνεις τον υπολογιστή ή το κινητό </a:t>
            </a:r>
            <a:r>
              <a:rPr lang="el-GR" sz="2000" dirty="0" smtClean="0">
                <a:solidFill>
                  <a:schemeClr val="bg1"/>
                </a:solidFill>
              </a:rPr>
              <a:t>συγκεκριμένες </a:t>
            </a:r>
            <a:r>
              <a:rPr lang="el-GR" sz="2000" dirty="0">
                <a:solidFill>
                  <a:schemeClr val="bg1"/>
                </a:solidFill>
              </a:rPr>
              <a:t>ώρες κάθε βράδυ και να µ</a:t>
            </a:r>
            <a:r>
              <a:rPr lang="el-GR" sz="2000" dirty="0" err="1">
                <a:solidFill>
                  <a:schemeClr val="bg1"/>
                </a:solidFill>
              </a:rPr>
              <a:t>παίνεις</a:t>
            </a:r>
            <a:r>
              <a:rPr lang="el-GR" sz="2000" dirty="0">
                <a:solidFill>
                  <a:schemeClr val="bg1"/>
                </a:solidFill>
              </a:rPr>
              <a:t> στο διαδίκτυο αφού έχεις τελειώσει µε τις υπόλοιπες υποχρεώσεις σου!</a:t>
            </a:r>
          </a:p>
        </p:txBody>
      </p:sp>
      <p:sp>
        <p:nvSpPr>
          <p:cNvPr id="11" name="Right Arrow 10"/>
          <p:cNvSpPr/>
          <p:nvPr/>
        </p:nvSpPr>
        <p:spPr>
          <a:xfrm>
            <a:off x="3973830" y="3148328"/>
            <a:ext cx="906780" cy="46482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500" y="497490"/>
            <a:ext cx="1233314" cy="1458310"/>
          </a:xfrm>
          <a:prstGeom prst="rect">
            <a:avLst/>
          </a:prstGeom>
        </p:spPr>
      </p:pic>
    </p:spTree>
    <p:extLst>
      <p:ext uri="{BB962C8B-B14F-4D97-AF65-F5344CB8AC3E}">
        <p14:creationId xmlns:p14="http://schemas.microsoft.com/office/powerpoint/2010/main" val="222701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661985"/>
            <a:ext cx="4164330" cy="1252539"/>
          </a:xfrm>
        </p:spPr>
        <p:txBody>
          <a:bodyPr/>
          <a:lstStyle/>
          <a:p>
            <a:pPr algn="ctr"/>
            <a:r>
              <a:rPr lang="el-GR" b="1" dirty="0" smtClean="0">
                <a:effectLst>
                  <a:outerShdw blurRad="38100" dist="38100" dir="2700000" algn="tl">
                    <a:srgbClr val="000000">
                      <a:alpha val="43137"/>
                    </a:srgbClr>
                  </a:outerShdw>
                </a:effectLst>
              </a:rPr>
              <a:t>ΤΙ ΜΠΟΡΩ ΝΑ ΚΑΝΩ:</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3421380"/>
            <a:ext cx="7886700" cy="2769869"/>
          </a:xfrm>
        </p:spPr>
        <p:txBody>
          <a:bodyPr>
            <a:normAutofit/>
          </a:bodyPr>
          <a:lstStyle/>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8</a:t>
            </a:fld>
            <a:endParaRPr lang="en-GB" dirty="0">
              <a:solidFill>
                <a:prstClr val="black">
                  <a:tint val="75000"/>
                </a:prstClr>
              </a:solidFill>
            </a:endParaRPr>
          </a:p>
        </p:txBody>
      </p:sp>
      <p:sp>
        <p:nvSpPr>
          <p:cNvPr id="6" name="Line Callout 3 5"/>
          <p:cNvSpPr/>
          <p:nvPr/>
        </p:nvSpPr>
        <p:spPr>
          <a:xfrm>
            <a:off x="792480" y="2061210"/>
            <a:ext cx="3017520" cy="2720340"/>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prstClr val="white"/>
                </a:solidFill>
              </a:rPr>
              <a:t>Βρες υγιείς δραστηριότητες που σου αρέσουν στην πραγματική ζωή προκειμένου να γεμίσεις τον ελεύθερο χρόνο σου.</a:t>
            </a:r>
          </a:p>
        </p:txBody>
      </p:sp>
      <p:sp>
        <p:nvSpPr>
          <p:cNvPr id="9" name="Line Callout 3 (No Border) 8"/>
          <p:cNvSpPr/>
          <p:nvPr/>
        </p:nvSpPr>
        <p:spPr>
          <a:xfrm>
            <a:off x="5425440" y="1146609"/>
            <a:ext cx="3253740" cy="4720511"/>
          </a:xfrm>
          <a:prstGeom prst="callout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497830" y="1614038"/>
            <a:ext cx="3099435" cy="4154984"/>
          </a:xfrm>
          <a:prstGeom prst="rect">
            <a:avLst/>
          </a:prstGeom>
          <a:noFill/>
        </p:spPr>
        <p:txBody>
          <a:bodyPr wrap="square" rtlCol="0">
            <a:spAutoFit/>
          </a:bodyPr>
          <a:lstStyle/>
          <a:p>
            <a:r>
              <a:rPr lang="el-GR" sz="2400" dirty="0">
                <a:solidFill>
                  <a:prstClr val="white"/>
                </a:solidFill>
              </a:rPr>
              <a:t>Ποδόσφαιρο, µ</a:t>
            </a:r>
            <a:r>
              <a:rPr lang="el-GR" sz="2400" dirty="0" err="1">
                <a:solidFill>
                  <a:prstClr val="white"/>
                </a:solidFill>
              </a:rPr>
              <a:t>πάσκετ</a:t>
            </a:r>
            <a:r>
              <a:rPr lang="el-GR" sz="2400" dirty="0">
                <a:solidFill>
                  <a:prstClr val="white"/>
                </a:solidFill>
              </a:rPr>
              <a:t>, χορός, ζωγραφική, </a:t>
            </a:r>
            <a:r>
              <a:rPr lang="el-GR" sz="2400" dirty="0" err="1">
                <a:solidFill>
                  <a:prstClr val="white"/>
                </a:solidFill>
              </a:rPr>
              <a:t>γυµναστική</a:t>
            </a:r>
            <a:r>
              <a:rPr lang="el-GR" sz="2400" dirty="0">
                <a:solidFill>
                  <a:prstClr val="white"/>
                </a:solidFill>
              </a:rPr>
              <a:t>, µ</a:t>
            </a:r>
            <a:r>
              <a:rPr lang="el-GR" sz="2400" dirty="0" err="1">
                <a:solidFill>
                  <a:prstClr val="white"/>
                </a:solidFill>
              </a:rPr>
              <a:t>ουσική</a:t>
            </a:r>
            <a:r>
              <a:rPr lang="el-GR" sz="2400" dirty="0">
                <a:solidFill>
                  <a:prstClr val="white"/>
                </a:solidFill>
              </a:rPr>
              <a:t> είναι µ</a:t>
            </a:r>
            <a:r>
              <a:rPr lang="el-GR" sz="2400" dirty="0" err="1">
                <a:solidFill>
                  <a:prstClr val="white"/>
                </a:solidFill>
              </a:rPr>
              <a:t>ερικές</a:t>
            </a:r>
            <a:r>
              <a:rPr lang="el-GR" sz="2400" dirty="0">
                <a:solidFill>
                  <a:prstClr val="white"/>
                </a:solidFill>
              </a:rPr>
              <a:t> µόνο ασχολίες που θα σε βοηθήσουν να ξοδεύεις λιγότερο χρόνο στο διαδίκτυο αλλά και να αποκτήσεις καινούργιους φίλους! </a:t>
            </a:r>
          </a:p>
        </p:txBody>
      </p:sp>
      <p:sp>
        <p:nvSpPr>
          <p:cNvPr id="11" name="Right Arrow 10"/>
          <p:cNvSpPr/>
          <p:nvPr/>
        </p:nvSpPr>
        <p:spPr>
          <a:xfrm>
            <a:off x="3973830" y="3148328"/>
            <a:ext cx="906780" cy="46482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500" y="497490"/>
            <a:ext cx="1233314" cy="1458310"/>
          </a:xfrm>
          <a:prstGeom prst="rect">
            <a:avLst/>
          </a:prstGeom>
        </p:spPr>
      </p:pic>
    </p:spTree>
    <p:extLst>
      <p:ext uri="{BB962C8B-B14F-4D97-AF65-F5344CB8AC3E}">
        <p14:creationId xmlns:p14="http://schemas.microsoft.com/office/powerpoint/2010/main" val="406775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661985"/>
            <a:ext cx="4164330" cy="1252539"/>
          </a:xfrm>
        </p:spPr>
        <p:txBody>
          <a:bodyPr/>
          <a:lstStyle/>
          <a:p>
            <a:pPr algn="ctr"/>
            <a:r>
              <a:rPr lang="el-GR" b="1" dirty="0" smtClean="0">
                <a:effectLst>
                  <a:outerShdw blurRad="38100" dist="38100" dir="2700000" algn="tl">
                    <a:srgbClr val="000000">
                      <a:alpha val="43137"/>
                    </a:srgbClr>
                  </a:outerShdw>
                </a:effectLst>
              </a:rPr>
              <a:t>ΤΙ ΜΠΟΡΩ ΝΑ ΚΑΝΩ:</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3421380"/>
            <a:ext cx="7886700" cy="2769869"/>
          </a:xfrm>
        </p:spPr>
        <p:txBody>
          <a:bodyPr>
            <a:normAutofit/>
          </a:bodyPr>
          <a:lstStyle/>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9</a:t>
            </a:fld>
            <a:endParaRPr lang="en-GB" dirty="0">
              <a:solidFill>
                <a:prstClr val="black">
                  <a:tint val="75000"/>
                </a:prstClr>
              </a:solidFill>
            </a:endParaRPr>
          </a:p>
        </p:txBody>
      </p:sp>
      <p:sp>
        <p:nvSpPr>
          <p:cNvPr id="6" name="Line Callout 3 5"/>
          <p:cNvSpPr/>
          <p:nvPr/>
        </p:nvSpPr>
        <p:spPr>
          <a:xfrm>
            <a:off x="792480" y="2061210"/>
            <a:ext cx="3017520" cy="2720340"/>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prstClr val="white"/>
                </a:solidFill>
              </a:rPr>
              <a:t>Κάνε καινούριους φίλους και προσπάθησε να έρθεις πιο κοντά με τους παλιούς σου φίλους!</a:t>
            </a:r>
          </a:p>
        </p:txBody>
      </p:sp>
      <p:sp>
        <p:nvSpPr>
          <p:cNvPr id="9" name="Line Callout 3 (No Border) 8"/>
          <p:cNvSpPr/>
          <p:nvPr/>
        </p:nvSpPr>
        <p:spPr>
          <a:xfrm>
            <a:off x="5425440" y="1146609"/>
            <a:ext cx="3253740" cy="4720511"/>
          </a:xfrm>
          <a:prstGeom prst="callout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497830" y="1614038"/>
            <a:ext cx="3356610" cy="3816429"/>
          </a:xfrm>
          <a:prstGeom prst="rect">
            <a:avLst/>
          </a:prstGeom>
          <a:noFill/>
        </p:spPr>
        <p:txBody>
          <a:bodyPr wrap="square" rtlCol="0">
            <a:spAutoFit/>
          </a:bodyPr>
          <a:lstStyle/>
          <a:p>
            <a:r>
              <a:rPr lang="el-GR" sz="2200" dirty="0">
                <a:solidFill>
                  <a:prstClr val="white"/>
                </a:solidFill>
              </a:rPr>
              <a:t>Πολλές φορές όταν νιώθουμε απομονωμένοι από φίλους και συνομηλίκους τείνουμε να σπαταλάμε περισσότερες ώρες στο διαδίκτυο. Όσο πιο πολλές κοινωνικές σχέσεις έχεις στην πραγματική ζωή τόσο λιγότερο θα χρειάζεσαι το διαδίκτυο.</a:t>
            </a:r>
          </a:p>
        </p:txBody>
      </p:sp>
      <p:sp>
        <p:nvSpPr>
          <p:cNvPr id="11" name="Right Arrow 10"/>
          <p:cNvSpPr/>
          <p:nvPr/>
        </p:nvSpPr>
        <p:spPr>
          <a:xfrm>
            <a:off x="3973830" y="3148328"/>
            <a:ext cx="906780" cy="46482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500" y="497490"/>
            <a:ext cx="1233314" cy="1458310"/>
          </a:xfrm>
          <a:prstGeom prst="rect">
            <a:avLst/>
          </a:prstGeom>
        </p:spPr>
      </p:pic>
    </p:spTree>
    <p:extLst>
      <p:ext uri="{BB962C8B-B14F-4D97-AF65-F5344CB8AC3E}">
        <p14:creationId xmlns:p14="http://schemas.microsoft.com/office/powerpoint/2010/main" val="31486493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TotalTime>
  <Words>674</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Minion Pro SmBd</vt:lpstr>
      <vt:lpstr>Open Sans</vt:lpstr>
      <vt:lpstr>Wingdings</vt:lpstr>
      <vt:lpstr>Office Theme</vt:lpstr>
      <vt:lpstr>ΠΑΙΖΩ ΜΕ ΑΣΦΑΛΕΙΑ</vt:lpstr>
      <vt:lpstr>ΠΑΙΖΩ ΜΕ ΑΣΦΑΛΕΙΑ</vt:lpstr>
      <vt:lpstr>ΓΝΩΡΙΖΕΙΣ ΟΤΙ…</vt:lpstr>
      <vt:lpstr>ΚΙΝΔΥΝΟΙ ΔΙΑΔΙΚΤΥΑΚΩΝ ΠΑΙΧΝΙΔΙΩΝ</vt:lpstr>
      <vt:lpstr>Υπερβολική ενασχόληση </vt:lpstr>
      <vt:lpstr>Υπερβολική ενασχόληση</vt:lpstr>
      <vt:lpstr>ΤΙ ΜΠΟΡΩ ΝΑ ΚΑΝΩ:</vt:lpstr>
      <vt:lpstr>ΤΙ ΜΠΟΡΩ ΝΑ ΚΑΝΩ:</vt:lpstr>
      <vt:lpstr>ΤΙ ΜΠΟΡΩ ΝΑ ΚΑΝΩ:</vt:lpstr>
      <vt:lpstr>Να θυμάσαι…</vt:lpstr>
      <vt:lpstr>Έκθεση σε ακατάλληλο/βίαιο περιεχόμενο</vt:lpstr>
      <vt:lpstr>Επαφή με αγνώστους</vt:lpstr>
      <vt:lpstr>Διαδικτυακός εκφοβισμός</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Katerina Psaroudaki</cp:lastModifiedBy>
  <cp:revision>61</cp:revision>
  <dcterms:created xsi:type="dcterms:W3CDTF">2017-02-20T07:48:45Z</dcterms:created>
  <dcterms:modified xsi:type="dcterms:W3CDTF">2018-07-03T08:12:48Z</dcterms:modified>
</cp:coreProperties>
</file>